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6" r:id="rId7"/>
    <p:sldId id="265" r:id="rId8"/>
    <p:sldId id="267" r:id="rId9"/>
    <p:sldId id="268" r:id="rId10"/>
  </p:sldIdLst>
  <p:sldSz cx="9144000" cy="5143500" type="screen16x9"/>
  <p:notesSz cx="6858000" cy="9144000"/>
  <p:defaultTextStyle>
    <a:defPPr>
      <a:defRPr lang="en-US"/>
    </a:defPPr>
    <a:lvl1pPr marL="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5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00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87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5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25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01" algn="l" defTabSz="81635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114" y="1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1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3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245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32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408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490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572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6540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3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75" indent="0">
              <a:buNone/>
              <a:defRPr sz="1800" b="1"/>
            </a:lvl2pPr>
            <a:lvl3pPr marL="816350" indent="0">
              <a:buNone/>
              <a:defRPr sz="1600" b="1"/>
            </a:lvl3pPr>
            <a:lvl4pPr marL="1224525" indent="0">
              <a:buNone/>
              <a:defRPr sz="1400" b="1"/>
            </a:lvl4pPr>
            <a:lvl5pPr marL="1632700" indent="0">
              <a:buNone/>
              <a:defRPr sz="1400" b="1"/>
            </a:lvl5pPr>
            <a:lvl6pPr marL="2040875" indent="0">
              <a:buNone/>
              <a:defRPr sz="1400" b="1"/>
            </a:lvl6pPr>
            <a:lvl7pPr marL="2449051" indent="0">
              <a:buNone/>
              <a:defRPr sz="1400" b="1"/>
            </a:lvl7pPr>
            <a:lvl8pPr marL="2857225" indent="0">
              <a:buNone/>
              <a:defRPr sz="1400" b="1"/>
            </a:lvl8pPr>
            <a:lvl9pPr marL="326540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7"/>
            <a:ext cx="4041775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8"/>
            <a:ext cx="3008313" cy="8715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8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800"/>
            </a:lvl1pPr>
            <a:lvl2pPr marL="408175" indent="0">
              <a:buNone/>
              <a:defRPr sz="2500"/>
            </a:lvl2pPr>
            <a:lvl3pPr marL="816350" indent="0">
              <a:buNone/>
              <a:defRPr sz="2100"/>
            </a:lvl3pPr>
            <a:lvl4pPr marL="1224525" indent="0">
              <a:buNone/>
              <a:defRPr sz="1800"/>
            </a:lvl4pPr>
            <a:lvl5pPr marL="1632700" indent="0">
              <a:buNone/>
              <a:defRPr sz="1800"/>
            </a:lvl5pPr>
            <a:lvl6pPr marL="2040875" indent="0">
              <a:buNone/>
              <a:defRPr sz="1800"/>
            </a:lvl6pPr>
            <a:lvl7pPr marL="2449051" indent="0">
              <a:buNone/>
              <a:defRPr sz="1800"/>
            </a:lvl7pPr>
            <a:lvl8pPr marL="2857225" indent="0">
              <a:buNone/>
              <a:defRPr sz="1800"/>
            </a:lvl8pPr>
            <a:lvl9pPr marL="3265401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408175" indent="0">
              <a:buNone/>
              <a:defRPr sz="1000"/>
            </a:lvl2pPr>
            <a:lvl3pPr marL="816350" indent="0">
              <a:buNone/>
              <a:defRPr sz="900"/>
            </a:lvl3pPr>
            <a:lvl4pPr marL="1224525" indent="0">
              <a:buNone/>
              <a:defRPr sz="800"/>
            </a:lvl4pPr>
            <a:lvl5pPr marL="1632700" indent="0">
              <a:buNone/>
              <a:defRPr sz="800"/>
            </a:lvl5pPr>
            <a:lvl6pPr marL="2040875" indent="0">
              <a:buNone/>
              <a:defRPr sz="800"/>
            </a:lvl6pPr>
            <a:lvl7pPr marL="2449051" indent="0">
              <a:buNone/>
              <a:defRPr sz="800"/>
            </a:lvl7pPr>
            <a:lvl8pPr marL="2857225" indent="0">
              <a:buNone/>
              <a:defRPr sz="800"/>
            </a:lvl8pPr>
            <a:lvl9pPr marL="326540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81635" tIns="40817" rIns="81635" bIns="40817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3"/>
          </a:xfrm>
          <a:prstGeom prst="rect">
            <a:avLst/>
          </a:prstGeom>
        </p:spPr>
        <p:txBody>
          <a:bodyPr vert="horz" lIns="81635" tIns="40817" rIns="81635" bIns="4081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81635" tIns="40817" rIns="81635" bIns="4081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16350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131" indent="-306131" algn="l" defTabSz="81635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84" indent="-255109" algn="l" defTabSz="81635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613" indent="-204088" algn="l" defTabSz="81635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788" indent="-204088" algn="l" defTabSz="81635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6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13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13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488" indent="-204088" algn="l" defTabSz="81635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5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00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87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5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25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01" algn="l" defTabSz="81635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marketing-excellence-id/entry-guidelines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6497CB6-C0F0-4451-9812-314158276096}"/>
              </a:ext>
            </a:extLst>
          </p:cNvPr>
          <p:cNvSpPr txBox="1"/>
          <p:nvPr/>
        </p:nvSpPr>
        <p:spPr>
          <a:xfrm>
            <a:off x="1828800" y="3562350"/>
            <a:ext cx="5634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SUBMISSION DOCUMENT / </a:t>
            </a:r>
            <a:r>
              <a:rPr lang="en-SG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TALENT CATEGORIES</a:t>
            </a:r>
          </a:p>
        </p:txBody>
      </p:sp>
    </p:spTree>
    <p:extLst>
      <p:ext uri="{BB962C8B-B14F-4D97-AF65-F5344CB8AC3E}">
        <p14:creationId xmlns:p14="http://schemas.microsoft.com/office/powerpoint/2010/main" val="1479134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1148032"/>
            <a:ext cx="6858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SG" sz="1700" b="1" dirty="0">
                <a:latin typeface="Arial" panose="020B0604020202020204" pitchFamily="34" charset="0"/>
                <a:cs typeface="Arial" panose="020B0604020202020204" pitchFamily="34" charset="0"/>
              </a:rPr>
              <a:t>Marketing Excellence Awards 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Indonesia 2026: </a:t>
            </a:r>
            <a:r>
              <a:rPr lang="en-SG" sz="1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SG" sz="1700" b="1" dirty="0">
                <a:latin typeface="Arial" panose="020B0604020202020204" pitchFamily="34" charset="0"/>
                <a:cs typeface="Arial" panose="020B0604020202020204" pitchFamily="34" charset="0"/>
              </a:rPr>
              <a:t>Core Submission Document (Talent Categories)</a:t>
            </a:r>
          </a:p>
        </p:txBody>
      </p:sp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5E31D658-3C6A-7C54-C401-AB751F271C7B}"/>
              </a:ext>
            </a:extLst>
          </p:cNvPr>
          <p:cNvGraphicFramePr>
            <a:graphicFrameLocks noGrp="1"/>
          </p:cNvGraphicFramePr>
          <p:nvPr/>
        </p:nvGraphicFramePr>
        <p:xfrm>
          <a:off x="771598" y="2040582"/>
          <a:ext cx="7696200" cy="2394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0297">
                  <a:extLst>
                    <a:ext uri="{9D8B030D-6E8A-4147-A177-3AD203B41FA5}">
                      <a16:colId xmlns:a16="http://schemas.microsoft.com/office/drawing/2014/main" val="3379672137"/>
                    </a:ext>
                  </a:extLst>
                </a:gridCol>
                <a:gridCol w="4425903">
                  <a:extLst>
                    <a:ext uri="{9D8B030D-6E8A-4147-A177-3AD203B41FA5}">
                      <a16:colId xmlns:a16="http://schemas.microsoft.com/office/drawing/2014/main" val="608450677"/>
                    </a:ext>
                  </a:extLst>
                </a:gridCol>
              </a:tblGrid>
              <a:tr h="49071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  <a:endParaRPr lang="en-SG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361104"/>
                  </a:ext>
                </a:extLst>
              </a:tr>
              <a:tr h="471297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Client Organisation </a:t>
                      </a:r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en-US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(as it should appear on any event / marketing collateral)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4868988"/>
                  </a:ext>
                </a:extLst>
              </a:tr>
              <a:tr h="471297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 of Candidate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[This is o</a:t>
                      </a:r>
                      <a:r>
                        <a:rPr lang="en-US" sz="1000" b="1" i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nly applicable for individual talent candidate]*</a:t>
                      </a:r>
                    </a:p>
                    <a:p>
                      <a:r>
                        <a:rPr lang="en-US" sz="1000" b="0" i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(as it should appear on any event / marketing collateral) </a:t>
                      </a:r>
                      <a:endParaRPr lang="en-US" sz="10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951353"/>
                  </a:ext>
                </a:extLst>
              </a:tr>
              <a:tr h="646066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Designation</a:t>
                      </a:r>
                      <a:br>
                        <a:rPr lang="en-US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0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(as it should appear on any event / marketing collateral)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80989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279E61F-CEF1-6FBF-A87F-37BBBBF7C4AC}"/>
              </a:ext>
            </a:extLst>
          </p:cNvPr>
          <p:cNvSpPr txBox="1"/>
          <p:nvPr/>
        </p:nvSpPr>
        <p:spPr>
          <a:xfrm>
            <a:off x="647700" y="1809750"/>
            <a:ext cx="7848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900" i="1" dirty="0">
                <a:latin typeface="Arial" panose="020B0604020202020204" pitchFamily="34" charset="0"/>
                <a:cs typeface="Arial" panose="020B0604020202020204" pitchFamily="34" charset="0"/>
              </a:rPr>
              <a:t>**This entry form is only applicable for the following talent categories : Marketing Leader of the Year, Marketing Team of the Year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E31ABC-DA65-B1FD-DEFC-5F6E30536712}"/>
              </a:ext>
            </a:extLst>
          </p:cNvPr>
          <p:cNvSpPr txBox="1"/>
          <p:nvPr/>
        </p:nvSpPr>
        <p:spPr>
          <a:xfrm>
            <a:off x="723900" y="4449009"/>
            <a:ext cx="769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NOTE: Marks may be deducted if  the entry submission exceeds the maximum word count. </a:t>
            </a:r>
          </a:p>
          <a:p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*Please take note that we will omit Inc, Corporation,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Pte.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 Ltd, PT,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70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, and etc in order to follow our editorial design guidelines in all marketing collaterals including trophy.</a:t>
            </a:r>
          </a:p>
        </p:txBody>
      </p:sp>
    </p:spTree>
    <p:extLst>
      <p:ext uri="{BB962C8B-B14F-4D97-AF65-F5344CB8AC3E}">
        <p14:creationId xmlns:p14="http://schemas.microsoft.com/office/powerpoint/2010/main" val="4004773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700" y="1123950"/>
            <a:ext cx="861060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Guidelines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refer to the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Marketing Excellence Awards 2026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Entry Guidelines for specific requirements, </a:t>
            </a: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category descriptions and entry criteria details.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Images &amp; Supporting Documents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If you have images and other supporting documents, please copy and paste them on to this core submission document, and also upload them in hi-res on the online submission page. Should your entry be shortlisted, these images and supporting documents (that are non-confidential) may be used for publication. </a:t>
            </a: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your online submission, you must include </a:t>
            </a:r>
            <a:r>
              <a:rPr lang="en-US" sz="10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high-resolution </a:t>
            </a:r>
            <a:r>
              <a:rPr lang="en-US" sz="1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company logo and headshot / team photo that can be used on all marketing material.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Video URLs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</a:t>
            </a: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copy and paste URLs to your video (if any) here:</a:t>
            </a:r>
          </a:p>
          <a:p>
            <a:endParaRPr lang="en-US" sz="1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Any confidential information or content intended for judging purposes only must be cleared indicated in </a:t>
            </a:r>
            <a:r>
              <a:rPr lang="en-US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text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10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highlighted in red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Any indicated text will not be used for publication and will not be disseminated beyond the judging panel in any way. </a:t>
            </a:r>
            <a:b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Once you are ready to submit, please save this file as a .pdf version before uploading it at: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https://awards.marketing-interactive.com/marketing-excellence-id/entry-guidelines/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61009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109812"/>
            <a:ext cx="853440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05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write a maximum 2,000 words (total) including evidence to support and address each of the specific category criteria bullet points outlined in the ‘categories &amp; criteria’ section of the Entry Guidelines. Please ensure all areas mentioned are covered within your submission as the jury will be looking for these details. Each bullet point will hold a maximum potential value of 10 points.</a:t>
            </a:r>
            <a:endParaRPr lang="en-SG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81000" y="1759605"/>
            <a:ext cx="8458200" cy="294574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045986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228600" y="1200150"/>
            <a:ext cx="8686800" cy="3429001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57839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228600" y="1200150"/>
            <a:ext cx="8686800" cy="3429001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78781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228600" y="1200150"/>
            <a:ext cx="8686800" cy="3429001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64341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228600" y="1200150"/>
            <a:ext cx="8686800" cy="3429001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43063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228600" y="1200150"/>
            <a:ext cx="8686800" cy="3429001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b="1" dirty="0"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833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527</Words>
  <Application>Microsoft Office PowerPoint</Application>
  <PresentationFormat>On-screen Show (16:9)</PresentationFormat>
  <Paragraphs>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Kah Yee Chong</dc:creator>
  <cp:lastModifiedBy>Joleen Quek</cp:lastModifiedBy>
  <cp:revision>23</cp:revision>
  <dcterms:created xsi:type="dcterms:W3CDTF">2006-08-16T00:00:00Z</dcterms:created>
  <dcterms:modified xsi:type="dcterms:W3CDTF">2026-01-26T06:44:58Z</dcterms:modified>
</cp:coreProperties>
</file>